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17"/>
  </p:notesMasterIdLst>
  <p:sldIdLst>
    <p:sldId id="296" r:id="rId4"/>
    <p:sldId id="284" r:id="rId5"/>
    <p:sldId id="297" r:id="rId6"/>
    <p:sldId id="262" r:id="rId7"/>
    <p:sldId id="290" r:id="rId8"/>
    <p:sldId id="299" r:id="rId9"/>
    <p:sldId id="289" r:id="rId10"/>
    <p:sldId id="292" r:id="rId11"/>
    <p:sldId id="260" r:id="rId12"/>
    <p:sldId id="300" r:id="rId13"/>
    <p:sldId id="301" r:id="rId14"/>
    <p:sldId id="293" r:id="rId15"/>
    <p:sldId id="271" r:id="rId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94183"/>
    <a:srgbClr val="ABB6DD"/>
    <a:srgbClr val="E63C3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9666" autoAdjust="0"/>
    <p:restoredTop sz="97254" autoAdjust="0"/>
  </p:normalViewPr>
  <p:slideViewPr>
    <p:cSldViewPr snapToGrid="0">
      <p:cViewPr varScale="1">
        <p:scale>
          <a:sx n="110" d="100"/>
          <a:sy n="110" d="100"/>
        </p:scale>
        <p:origin x="288" y="108"/>
      </p:cViewPr>
      <p:guideLst>
        <p:guide orient="horz" pos="2160"/>
        <p:guide pos="3840"/>
      </p:guideLst>
    </p:cSldViewPr>
  </p:slideViewPr>
  <p:outlineViewPr>
    <p:cViewPr>
      <p:scale>
        <a:sx n="33" d="100"/>
        <a:sy n="33" d="100"/>
      </p:scale>
      <p:origin x="0" y="1473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tableStyles" Target="tableStyle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slide" Target="slides/slide12.xml"/><Relationship Id="rId10" Type="http://schemas.openxmlformats.org/officeDocument/2006/relationships/slide" Target="slides/slide7.xml"/><Relationship Id="rId19"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5/03/2018</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99106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482937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60" y="3503393"/>
            <a:ext cx="4829370"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1411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18530" y="2007310"/>
            <a:ext cx="2340000" cy="1350000"/>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99106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482937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60" y="3503393"/>
            <a:ext cx="4829370"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1411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18530" y="2007310"/>
            <a:ext cx="2340000" cy="1350000"/>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5/03/2018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slideLayout" Target="../slideLayouts/slideLayout40.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5" Type="http://schemas.openxmlformats.org/officeDocument/2006/relationships/theme" Target="../theme/theme2.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24" Type="http://schemas.openxmlformats.org/officeDocument/2006/relationships/slideLayout" Target="../slideLayouts/slideLayout43.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slideLayout" Target="../slideLayouts/slideLayout42.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theme" Target="../theme/theme3.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5/03/2018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670" r:id="rId13"/>
    <p:sldLayoutId id="2147483672" r:id="rId14"/>
    <p:sldLayoutId id="2147483673" r:id="rId15"/>
    <p:sldLayoutId id="2147483674" r:id="rId16"/>
    <p:sldLayoutId id="2147483675" r:id="rId17"/>
    <p:sldLayoutId id="2147483676" r:id="rId18"/>
    <p:sldLayoutId id="2147483671" r:id="rId19"/>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5/03/2018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5/03/2018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6" r:id="rId5"/>
    <p:sldLayoutId id="2147483727" r:id="rId6"/>
    <p:sldLayoutId id="2147483728" r:id="rId7"/>
    <p:sldLayoutId id="2147483729" r:id="rId8"/>
    <p:sldLayoutId id="2147483730" r:id="rId9"/>
    <p:sldLayoutId id="2147483732" r:id="rId1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44.xml"/><Relationship Id="rId4"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6.xml"/><Relationship Id="rId5" Type="http://schemas.openxmlformats.org/officeDocument/2006/relationships/image" Target="../media/image40.png"/><Relationship Id="rId4" Type="http://schemas.openxmlformats.org/officeDocument/2006/relationships/image" Target="../media/image39.png"/></Relationships>
</file>

<file path=ppt/slides/_rels/slide1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jp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hyperlink" Target="https://safety.unimelb.edu.au/__data/assets/word_doc/0007/1794256/workplace-inspection-checklist.docx" TargetMode="External"/><Relationship Id="rId1" Type="http://schemas.openxmlformats.org/officeDocument/2006/relationships/slideLayout" Target="../slideLayouts/slideLayout47.xml"/><Relationship Id="rId4" Type="http://schemas.openxmlformats.org/officeDocument/2006/relationships/image" Target="../media/image13.jpeg"/></Relationships>
</file>

<file path=ppt/slides/_rels/slide4.xml.rels><?xml version="1.0" encoding="UTF-8" standalone="yes"?>
<Relationships xmlns="http://schemas.openxmlformats.org/package/2006/relationships"><Relationship Id="rId3" Type="http://schemas.openxmlformats.org/officeDocument/2006/relationships/hyperlink" Target="staff.unimelb.edu.au" TargetMode="External"/><Relationship Id="rId2" Type="http://schemas.openxmlformats.org/officeDocument/2006/relationships/hyperlink" Target="safety.unimelb.edu.au" TargetMode="External"/><Relationship Id="rId1" Type="http://schemas.openxmlformats.org/officeDocument/2006/relationships/slideLayout" Target="../slideLayouts/slideLayout47.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hyperlink" Target="students.unimelb.edu.au"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png"/><Relationship Id="rId1" Type="http://schemas.openxmlformats.org/officeDocument/2006/relationships/slideLayout" Target="../slideLayouts/slideLayout4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45.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47.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500063" y="2487774"/>
            <a:ext cx="6144577" cy="2541426"/>
          </a:xfrm>
        </p:spPr>
        <p:txBody>
          <a:bodyPr/>
          <a:lstStyle/>
          <a:p>
            <a:r>
              <a:rPr lang="en-AU" dirty="0"/>
              <a:t>ERMS</a:t>
            </a:r>
          </a:p>
          <a:p>
            <a:r>
              <a:rPr lang="en-AU" sz="3400" dirty="0"/>
              <a:t>Checklists &amp; Inspections Training Guide</a:t>
            </a:r>
          </a:p>
        </p:txBody>
      </p:sp>
      <p:sp>
        <p:nvSpPr>
          <p:cNvPr id="5" name="Text Placeholder 4"/>
          <p:cNvSpPr>
            <a:spLocks noGrp="1"/>
          </p:cNvSpPr>
          <p:nvPr>
            <p:ph type="body" sz="quarter" idx="16"/>
          </p:nvPr>
        </p:nvSpPr>
        <p:spPr/>
        <p:txBody>
          <a:bodyPr/>
          <a:lstStyle/>
          <a:p>
            <a:r>
              <a:rPr lang="en-AU" dirty="0"/>
              <a:t>Health &amp; Safety</a:t>
            </a:r>
          </a:p>
          <a:p>
            <a:r>
              <a:rPr lang="en-AU" dirty="0"/>
              <a:t>University Services</a:t>
            </a:r>
          </a:p>
        </p:txBody>
      </p:sp>
      <p:pic>
        <p:nvPicPr>
          <p:cNvPr id="6" name="Picture Placeholder 5"/>
          <p:cNvPicPr>
            <a:picLocks noGrp="1" noChangeAspect="1"/>
          </p:cNvPicPr>
          <p:nvPr>
            <p:ph type="pic" sz="quarter" idx="13"/>
          </p:nvPr>
        </p:nvPicPr>
        <p:blipFill>
          <a:blip r:embed="rId2">
            <a:extLst>
              <a:ext uri="{28A0092B-C50C-407E-A947-70E740481C1C}">
                <a14:useLocalDpi xmlns:a14="http://schemas.microsoft.com/office/drawing/2010/main" val="0"/>
              </a:ext>
            </a:extLst>
          </a:blip>
          <a:stretch>
            <a:fillRect/>
          </a:stretch>
        </p:blipFill>
        <p:spPr>
          <a:xfrm>
            <a:off x="6375684" y="1032581"/>
            <a:ext cx="5816316" cy="5825419"/>
          </a:xfrm>
        </p:spPr>
      </p:pic>
      <p:sp>
        <p:nvSpPr>
          <p:cNvPr id="10" name="Text Placeholder 9"/>
          <p:cNvSpPr>
            <a:spLocks noGrp="1"/>
          </p:cNvSpPr>
          <p:nvPr>
            <p:ph type="body" sz="quarter" idx="17"/>
          </p:nvPr>
        </p:nvSpPr>
        <p:spPr>
          <a:xfrm>
            <a:off x="500063" y="5394937"/>
            <a:ext cx="4934086" cy="1327139"/>
          </a:xfrm>
        </p:spPr>
        <p:txBody>
          <a:bodyPr>
            <a:normAutofit/>
          </a:bodyPr>
          <a:lstStyle/>
          <a:p>
            <a:r>
              <a:rPr lang="en-GB" dirty="0"/>
              <a:t>Heath &amp; Safety</a:t>
            </a:r>
          </a:p>
          <a:p>
            <a:r>
              <a:rPr lang="en-GB" dirty="0"/>
              <a:t>Finance and Employee Services, University Services</a:t>
            </a:r>
          </a:p>
          <a:p>
            <a:endParaRPr lang="en-GB" dirty="0"/>
          </a:p>
          <a:p>
            <a:r>
              <a:rPr lang="en-GB" sz="1000" b="0" dirty="0"/>
              <a:t>Created by Verity Fisher – Policy, Projects and Audit Consultant  / Published 5 March 2017 </a:t>
            </a:r>
          </a:p>
        </p:txBody>
      </p:sp>
    </p:spTree>
    <p:extLst>
      <p:ext uri="{BB962C8B-B14F-4D97-AF65-F5344CB8AC3E}">
        <p14:creationId xmlns:p14="http://schemas.microsoft.com/office/powerpoint/2010/main" val="25701097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AU" dirty="0"/>
              <a:t>Conduct an Inspection</a:t>
            </a:r>
            <a:endParaRPr lang="en-GB" dirty="0"/>
          </a:p>
        </p:txBody>
      </p:sp>
      <p:sp>
        <p:nvSpPr>
          <p:cNvPr id="4" name="Slide Number Placeholder 3"/>
          <p:cNvSpPr>
            <a:spLocks noGrp="1"/>
          </p:cNvSpPr>
          <p:nvPr>
            <p:ph type="sldNum" sz="quarter" idx="12"/>
          </p:nvPr>
        </p:nvSpPr>
        <p:spPr/>
        <p:txBody>
          <a:bodyPr/>
          <a:lstStyle/>
          <a:p>
            <a:fld id="{DC22DD25-61AE-413C-B4D2-EF2365C9B2E1}" type="slidenum">
              <a:rPr lang="en-AU" noProof="0" smtClean="0"/>
              <a:t>10</a:t>
            </a:fld>
            <a:endParaRPr lang="en-AU" noProof="0"/>
          </a:p>
        </p:txBody>
      </p:sp>
      <p:sp>
        <p:nvSpPr>
          <p:cNvPr id="8" name="Content Placeholder 7"/>
          <p:cNvSpPr>
            <a:spLocks noGrp="1"/>
          </p:cNvSpPr>
          <p:nvPr>
            <p:ph idx="1"/>
          </p:nvPr>
        </p:nvSpPr>
        <p:spPr>
          <a:xfrm>
            <a:off x="316358" y="1532414"/>
            <a:ext cx="11408407" cy="4640087"/>
          </a:xfrm>
        </p:spPr>
        <p:txBody>
          <a:bodyPr/>
          <a:lstStyle/>
          <a:p>
            <a:r>
              <a:rPr lang="en-AU" b="1" dirty="0"/>
              <a:t>Answer </a:t>
            </a:r>
            <a:r>
              <a:rPr lang="en-GB" b="1" dirty="0"/>
              <a:t>Options</a:t>
            </a:r>
          </a:p>
          <a:p>
            <a:r>
              <a:rPr lang="en-GB" b="1" dirty="0"/>
              <a:t>Yes</a:t>
            </a:r>
            <a:endParaRPr lang="en-GB" dirty="0"/>
          </a:p>
          <a:p>
            <a:pPr>
              <a:spcBef>
                <a:spcPts val="0"/>
              </a:spcBef>
            </a:pPr>
            <a:r>
              <a:rPr lang="en-GB" dirty="0"/>
              <a:t>No action required.</a:t>
            </a:r>
          </a:p>
          <a:p>
            <a:pPr>
              <a:spcBef>
                <a:spcPts val="0"/>
              </a:spcBef>
            </a:pPr>
            <a:r>
              <a:rPr lang="en-GB" dirty="0"/>
              <a:t>Information can be</a:t>
            </a:r>
          </a:p>
          <a:p>
            <a:pPr>
              <a:spcBef>
                <a:spcPts val="0"/>
              </a:spcBef>
            </a:pPr>
            <a:r>
              <a:rPr lang="en-GB" dirty="0"/>
              <a:t>added but not mandatory.</a:t>
            </a:r>
          </a:p>
          <a:p>
            <a:r>
              <a:rPr lang="en-GB" b="1" dirty="0"/>
              <a:t>No</a:t>
            </a:r>
            <a:endParaRPr lang="en-GB" dirty="0"/>
          </a:p>
          <a:p>
            <a:pPr>
              <a:spcBef>
                <a:spcPts val="0"/>
              </a:spcBef>
            </a:pPr>
            <a:r>
              <a:rPr lang="en-GB" dirty="0"/>
              <a:t>Required fields: Findings,</a:t>
            </a:r>
          </a:p>
          <a:p>
            <a:pPr>
              <a:spcBef>
                <a:spcPts val="0"/>
              </a:spcBef>
            </a:pPr>
            <a:r>
              <a:rPr lang="en-GB" dirty="0"/>
              <a:t>Action Item, Person </a:t>
            </a:r>
          </a:p>
          <a:p>
            <a:pPr>
              <a:spcBef>
                <a:spcPts val="0"/>
              </a:spcBef>
            </a:pPr>
            <a:r>
              <a:rPr lang="en-GB" dirty="0"/>
              <a:t>Responsible, Due Date.</a:t>
            </a:r>
          </a:p>
          <a:p>
            <a:r>
              <a:rPr lang="en-GB" b="1" dirty="0"/>
              <a:t>Not applicable</a:t>
            </a:r>
            <a:r>
              <a:rPr lang="en-GB" dirty="0"/>
              <a:t> </a:t>
            </a:r>
          </a:p>
          <a:p>
            <a:pPr>
              <a:spcBef>
                <a:spcPts val="0"/>
              </a:spcBef>
            </a:pPr>
            <a:r>
              <a:rPr lang="en-GB" dirty="0"/>
              <a:t>No action available.</a:t>
            </a:r>
          </a:p>
          <a:p>
            <a:pPr>
              <a:spcBef>
                <a:spcPts val="0"/>
              </a:spcBef>
            </a:pPr>
            <a:r>
              <a:rPr lang="en-GB" dirty="0"/>
              <a:t>Whole section disabled.</a:t>
            </a:r>
          </a:p>
          <a:p>
            <a:endParaRPr lang="en-GB" dirty="0"/>
          </a:p>
        </p:txBody>
      </p:sp>
      <p:pic>
        <p:nvPicPr>
          <p:cNvPr id="102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27120" y="1855471"/>
            <a:ext cx="8001000" cy="1276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1883" y="3328035"/>
            <a:ext cx="7953375" cy="1085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4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7120" y="4682490"/>
            <a:ext cx="7958138" cy="1114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ight Arrow 9"/>
          <p:cNvSpPr/>
          <p:nvPr/>
        </p:nvSpPr>
        <p:spPr>
          <a:xfrm rot="905170">
            <a:off x="2696681" y="2232159"/>
            <a:ext cx="1082040" cy="182880"/>
          </a:xfrm>
          <a:prstGeom prst="rightArrow">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
        <p:nvSpPr>
          <p:cNvPr id="17" name="Right Arrow 16"/>
          <p:cNvSpPr/>
          <p:nvPr/>
        </p:nvSpPr>
        <p:spPr>
          <a:xfrm rot="912046">
            <a:off x="2696574" y="3629447"/>
            <a:ext cx="1082040" cy="182880"/>
          </a:xfrm>
          <a:prstGeom prst="rightArrow">
            <a:avLst/>
          </a:prstGeom>
          <a:solidFill>
            <a:srgbClr val="E63C38"/>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
        <p:nvSpPr>
          <p:cNvPr id="18" name="Right Arrow 17"/>
          <p:cNvSpPr/>
          <p:nvPr/>
        </p:nvSpPr>
        <p:spPr>
          <a:xfrm rot="892866">
            <a:off x="2696574" y="5148262"/>
            <a:ext cx="1082040" cy="182880"/>
          </a:xfrm>
          <a:prstGeom prst="rightArrow">
            <a:avLst/>
          </a:prstGeom>
          <a:solidFill>
            <a:srgbClr val="ABB6DD"/>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5963118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AU" dirty="0"/>
              <a:t>Conduct an Inspection</a:t>
            </a:r>
            <a:endParaRPr lang="en-GB" dirty="0"/>
          </a:p>
        </p:txBody>
      </p:sp>
      <p:sp>
        <p:nvSpPr>
          <p:cNvPr id="3" name="Content Placeholder 2"/>
          <p:cNvSpPr>
            <a:spLocks noGrp="1"/>
          </p:cNvSpPr>
          <p:nvPr>
            <p:ph idx="1"/>
          </p:nvPr>
        </p:nvSpPr>
        <p:spPr/>
        <p:txBody>
          <a:bodyPr/>
          <a:lstStyle/>
          <a:p>
            <a:r>
              <a:rPr lang="en-AU" b="1" dirty="0"/>
              <a:t>Inspection Ribbon Options</a:t>
            </a:r>
          </a:p>
          <a:p>
            <a:endParaRPr lang="en-GB" dirty="0"/>
          </a:p>
        </p:txBody>
      </p:sp>
      <p:sp>
        <p:nvSpPr>
          <p:cNvPr id="4" name="Slide Number Placeholder 3"/>
          <p:cNvSpPr>
            <a:spLocks noGrp="1"/>
          </p:cNvSpPr>
          <p:nvPr>
            <p:ph type="sldNum" sz="quarter" idx="12"/>
          </p:nvPr>
        </p:nvSpPr>
        <p:spPr/>
        <p:txBody>
          <a:bodyPr/>
          <a:lstStyle/>
          <a:p>
            <a:fld id="{DC22DD25-61AE-413C-B4D2-EF2365C9B2E1}" type="slidenum">
              <a:rPr lang="en-AU" noProof="0" smtClean="0"/>
              <a:t>11</a:t>
            </a:fld>
            <a:endParaRPr lang="en-AU" noProof="0"/>
          </a:p>
        </p:txBody>
      </p:sp>
      <p:sp>
        <p:nvSpPr>
          <p:cNvPr id="5" name="TextBox 4"/>
          <p:cNvSpPr txBox="1"/>
          <p:nvPr/>
        </p:nvSpPr>
        <p:spPr>
          <a:xfrm>
            <a:off x="800502" y="5493758"/>
            <a:ext cx="2334985" cy="369332"/>
          </a:xfrm>
          <a:prstGeom prst="rect">
            <a:avLst/>
          </a:prstGeom>
          <a:noFill/>
          <a:ln w="12700">
            <a:solidFill>
              <a:srgbClr val="094183"/>
            </a:solidFill>
          </a:ln>
        </p:spPr>
        <p:txBody>
          <a:bodyPr wrap="square" rtlCol="0">
            <a:spAutoFit/>
          </a:bodyPr>
          <a:lstStyle/>
          <a:p>
            <a:r>
              <a:rPr lang="en-GB" b="1" dirty="0"/>
              <a:t>Toggle</a:t>
            </a:r>
            <a:r>
              <a:rPr lang="en-GB" dirty="0"/>
              <a:t> between pages</a:t>
            </a:r>
          </a:p>
        </p:txBody>
      </p:sp>
      <p:cxnSp>
        <p:nvCxnSpPr>
          <p:cNvPr id="8" name="Straight Arrow Connector 7"/>
          <p:cNvCxnSpPr>
            <a:stCxn id="5" idx="0"/>
          </p:cNvCxnSpPr>
          <p:nvPr/>
        </p:nvCxnSpPr>
        <p:spPr>
          <a:xfrm flipH="1" flipV="1">
            <a:off x="1437317" y="5267675"/>
            <a:ext cx="530678" cy="226083"/>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a:stCxn id="5" idx="0"/>
          </p:cNvCxnSpPr>
          <p:nvPr/>
        </p:nvCxnSpPr>
        <p:spPr>
          <a:xfrm flipV="1">
            <a:off x="1967995" y="5267675"/>
            <a:ext cx="541563" cy="226083"/>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pic>
        <p:nvPicPr>
          <p:cNvPr id="1229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1742" y="3997184"/>
            <a:ext cx="10172700" cy="1276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20" name="Straight Arrow Connector 19"/>
          <p:cNvCxnSpPr/>
          <p:nvPr/>
        </p:nvCxnSpPr>
        <p:spPr>
          <a:xfrm>
            <a:off x="1392012" y="2396406"/>
            <a:ext cx="0" cy="1522451"/>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881742" y="2029405"/>
            <a:ext cx="6024155" cy="369332"/>
          </a:xfrm>
          <a:prstGeom prst="rect">
            <a:avLst/>
          </a:prstGeom>
          <a:noFill/>
          <a:ln w="12700">
            <a:solidFill>
              <a:srgbClr val="094183"/>
            </a:solidFill>
          </a:ln>
        </p:spPr>
        <p:txBody>
          <a:bodyPr wrap="square" rtlCol="0">
            <a:spAutoFit/>
          </a:bodyPr>
          <a:lstStyle/>
          <a:p>
            <a:r>
              <a:rPr lang="en-GB" b="1" dirty="0"/>
              <a:t>Back</a:t>
            </a:r>
            <a:r>
              <a:rPr lang="en-GB" dirty="0"/>
              <a:t> to Library without saving – useful if wanting to start again</a:t>
            </a:r>
          </a:p>
        </p:txBody>
      </p:sp>
      <p:sp>
        <p:nvSpPr>
          <p:cNvPr id="26" name="TextBox 25"/>
          <p:cNvSpPr txBox="1"/>
          <p:nvPr/>
        </p:nvSpPr>
        <p:spPr>
          <a:xfrm>
            <a:off x="1496786" y="2465224"/>
            <a:ext cx="6047015" cy="369332"/>
          </a:xfrm>
          <a:prstGeom prst="rect">
            <a:avLst/>
          </a:prstGeom>
          <a:noFill/>
          <a:ln w="12700">
            <a:solidFill>
              <a:srgbClr val="094183"/>
            </a:solidFill>
          </a:ln>
        </p:spPr>
        <p:txBody>
          <a:bodyPr wrap="square" rtlCol="0">
            <a:spAutoFit/>
          </a:bodyPr>
          <a:lstStyle/>
          <a:p>
            <a:r>
              <a:rPr lang="en-GB" b="1" dirty="0"/>
              <a:t>Draft</a:t>
            </a:r>
            <a:r>
              <a:rPr lang="en-GB" dirty="0"/>
              <a:t> saves the inspections in the Audit Register under Draft.</a:t>
            </a:r>
          </a:p>
        </p:txBody>
      </p:sp>
      <p:pic>
        <p:nvPicPr>
          <p:cNvPr id="12293"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96074" y="2510884"/>
            <a:ext cx="726622" cy="2780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28" name="Straight Arrow Connector 27"/>
          <p:cNvCxnSpPr/>
          <p:nvPr/>
        </p:nvCxnSpPr>
        <p:spPr>
          <a:xfrm>
            <a:off x="2328183" y="2834556"/>
            <a:ext cx="0" cy="1084301"/>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2455887" y="2901615"/>
            <a:ext cx="8175173" cy="369332"/>
          </a:xfrm>
          <a:prstGeom prst="rect">
            <a:avLst/>
          </a:prstGeom>
          <a:noFill/>
          <a:ln w="12700">
            <a:solidFill>
              <a:srgbClr val="094183"/>
            </a:solidFill>
          </a:ln>
        </p:spPr>
        <p:txBody>
          <a:bodyPr wrap="square" rtlCol="0">
            <a:spAutoFit/>
          </a:bodyPr>
          <a:lstStyle/>
          <a:p>
            <a:r>
              <a:rPr lang="en-GB" b="1" dirty="0"/>
              <a:t>Submit</a:t>
            </a:r>
            <a:r>
              <a:rPr lang="en-GB" dirty="0"/>
              <a:t> saves the inspection in the Audit Register as                or                   (if finalised)   </a:t>
            </a:r>
          </a:p>
        </p:txBody>
      </p:sp>
      <p:pic>
        <p:nvPicPr>
          <p:cNvPr id="1229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73709" y="2947761"/>
            <a:ext cx="726622" cy="2919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295"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449714" y="2946107"/>
            <a:ext cx="862454" cy="2952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5" name="TextBox 34"/>
          <p:cNvSpPr txBox="1"/>
          <p:nvPr/>
        </p:nvSpPr>
        <p:spPr>
          <a:xfrm>
            <a:off x="3453495" y="3355183"/>
            <a:ext cx="2390774" cy="369332"/>
          </a:xfrm>
          <a:prstGeom prst="rect">
            <a:avLst/>
          </a:prstGeom>
          <a:noFill/>
          <a:ln w="12700">
            <a:solidFill>
              <a:srgbClr val="094183"/>
            </a:solidFill>
          </a:ln>
        </p:spPr>
        <p:txBody>
          <a:bodyPr wrap="square" rtlCol="0">
            <a:spAutoFit/>
          </a:bodyPr>
          <a:lstStyle/>
          <a:p>
            <a:r>
              <a:rPr lang="en-GB" dirty="0"/>
              <a:t>Move to </a:t>
            </a:r>
            <a:r>
              <a:rPr lang="en-GB" b="1" dirty="0"/>
              <a:t>Previous</a:t>
            </a:r>
            <a:r>
              <a:rPr lang="en-GB" dirty="0"/>
              <a:t> page</a:t>
            </a:r>
          </a:p>
        </p:txBody>
      </p:sp>
      <p:cxnSp>
        <p:nvCxnSpPr>
          <p:cNvPr id="36" name="Straight Arrow Connector 35"/>
          <p:cNvCxnSpPr/>
          <p:nvPr/>
        </p:nvCxnSpPr>
        <p:spPr>
          <a:xfrm flipH="1">
            <a:off x="3331029" y="3270947"/>
            <a:ext cx="6804" cy="647910"/>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4286931" y="3729319"/>
            <a:ext cx="0" cy="221516"/>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3274080" y="5499393"/>
            <a:ext cx="1974711" cy="369332"/>
          </a:xfrm>
          <a:prstGeom prst="rect">
            <a:avLst/>
          </a:prstGeom>
          <a:noFill/>
          <a:ln w="12700">
            <a:solidFill>
              <a:srgbClr val="094183"/>
            </a:solidFill>
          </a:ln>
        </p:spPr>
        <p:txBody>
          <a:bodyPr wrap="square" rtlCol="0">
            <a:spAutoFit/>
          </a:bodyPr>
          <a:lstStyle/>
          <a:p>
            <a:r>
              <a:rPr lang="en-GB" dirty="0"/>
              <a:t>Move to </a:t>
            </a:r>
            <a:r>
              <a:rPr lang="en-GB" b="1" dirty="0"/>
              <a:t>Next </a:t>
            </a:r>
            <a:r>
              <a:rPr lang="en-GB" dirty="0"/>
              <a:t>page</a:t>
            </a:r>
          </a:p>
        </p:txBody>
      </p:sp>
      <p:cxnSp>
        <p:nvCxnSpPr>
          <p:cNvPr id="52" name="Straight Arrow Connector 51"/>
          <p:cNvCxnSpPr>
            <a:stCxn id="51" idx="0"/>
          </p:cNvCxnSpPr>
          <p:nvPr/>
        </p:nvCxnSpPr>
        <p:spPr>
          <a:xfrm flipV="1">
            <a:off x="4261436" y="4740868"/>
            <a:ext cx="908451" cy="758525"/>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7625443" y="5222394"/>
            <a:ext cx="1440154" cy="646331"/>
          </a:xfrm>
          <a:prstGeom prst="rect">
            <a:avLst/>
          </a:prstGeom>
          <a:noFill/>
          <a:ln w="12700">
            <a:solidFill>
              <a:srgbClr val="094183"/>
            </a:solidFill>
          </a:ln>
        </p:spPr>
        <p:txBody>
          <a:bodyPr wrap="square" rtlCol="0">
            <a:spAutoFit/>
          </a:bodyPr>
          <a:lstStyle/>
          <a:p>
            <a:r>
              <a:rPr lang="en-GB" dirty="0"/>
              <a:t>Summary of </a:t>
            </a:r>
          </a:p>
          <a:p>
            <a:r>
              <a:rPr lang="en-GB" b="1" dirty="0"/>
              <a:t>No</a:t>
            </a:r>
            <a:r>
              <a:rPr lang="en-GB" dirty="0"/>
              <a:t> questions</a:t>
            </a:r>
          </a:p>
        </p:txBody>
      </p:sp>
      <p:sp>
        <p:nvSpPr>
          <p:cNvPr id="55" name="Multiply 54"/>
          <p:cNvSpPr/>
          <p:nvPr/>
        </p:nvSpPr>
        <p:spPr>
          <a:xfrm>
            <a:off x="10069085" y="3975825"/>
            <a:ext cx="1123950" cy="659533"/>
          </a:xfrm>
          <a:prstGeom prst="mathMultiply">
            <a:avLst/>
          </a:prstGeom>
          <a:solidFill>
            <a:schemeClr val="accent6">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TextBox 55"/>
          <p:cNvSpPr txBox="1"/>
          <p:nvPr/>
        </p:nvSpPr>
        <p:spPr>
          <a:xfrm>
            <a:off x="10069085" y="4120925"/>
            <a:ext cx="1241173" cy="369332"/>
          </a:xfrm>
          <a:prstGeom prst="rect">
            <a:avLst/>
          </a:prstGeom>
          <a:noFill/>
        </p:spPr>
        <p:txBody>
          <a:bodyPr wrap="square" rtlCol="0">
            <a:spAutoFit/>
          </a:bodyPr>
          <a:lstStyle/>
          <a:p>
            <a:r>
              <a:rPr lang="en-GB" b="1" dirty="0">
                <a:solidFill>
                  <a:srgbClr val="FF0000"/>
                </a:solidFill>
              </a:rPr>
              <a:t>Not in use</a:t>
            </a:r>
          </a:p>
        </p:txBody>
      </p:sp>
      <p:sp>
        <p:nvSpPr>
          <p:cNvPr id="65" name="TextBox 64"/>
          <p:cNvSpPr txBox="1"/>
          <p:nvPr/>
        </p:nvSpPr>
        <p:spPr>
          <a:xfrm>
            <a:off x="7737020" y="3359987"/>
            <a:ext cx="1888670" cy="369332"/>
          </a:xfrm>
          <a:prstGeom prst="rect">
            <a:avLst/>
          </a:prstGeom>
          <a:noFill/>
          <a:ln w="12700">
            <a:solidFill>
              <a:srgbClr val="094183"/>
            </a:solidFill>
          </a:ln>
        </p:spPr>
        <p:txBody>
          <a:bodyPr wrap="square" rtlCol="0">
            <a:spAutoFit/>
          </a:bodyPr>
          <a:lstStyle/>
          <a:p>
            <a:r>
              <a:rPr lang="en-GB" dirty="0"/>
              <a:t>View attachments</a:t>
            </a:r>
          </a:p>
        </p:txBody>
      </p:sp>
      <p:cxnSp>
        <p:nvCxnSpPr>
          <p:cNvPr id="73" name="Straight Arrow Connector 72"/>
          <p:cNvCxnSpPr/>
          <p:nvPr/>
        </p:nvCxnSpPr>
        <p:spPr>
          <a:xfrm>
            <a:off x="8192861" y="3740398"/>
            <a:ext cx="0" cy="221516"/>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5968093" y="3359987"/>
            <a:ext cx="1657350" cy="369332"/>
          </a:xfrm>
          <a:prstGeom prst="rect">
            <a:avLst/>
          </a:prstGeom>
          <a:noFill/>
          <a:ln w="12700">
            <a:solidFill>
              <a:srgbClr val="094183"/>
            </a:solidFill>
          </a:ln>
        </p:spPr>
        <p:txBody>
          <a:bodyPr wrap="square" rtlCol="0">
            <a:spAutoFit/>
          </a:bodyPr>
          <a:lstStyle/>
          <a:p>
            <a:r>
              <a:rPr lang="en-GB" dirty="0"/>
              <a:t>Print inspection</a:t>
            </a:r>
          </a:p>
        </p:txBody>
      </p:sp>
      <p:cxnSp>
        <p:nvCxnSpPr>
          <p:cNvPr id="76" name="Straight Arrow Connector 75"/>
          <p:cNvCxnSpPr/>
          <p:nvPr/>
        </p:nvCxnSpPr>
        <p:spPr>
          <a:xfrm>
            <a:off x="6235474" y="3742339"/>
            <a:ext cx="0" cy="221516"/>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flipV="1">
            <a:off x="10726996" y="4740246"/>
            <a:ext cx="0" cy="217344"/>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80" name="TextBox 79"/>
          <p:cNvSpPr txBox="1"/>
          <p:nvPr/>
        </p:nvSpPr>
        <p:spPr>
          <a:xfrm>
            <a:off x="5387384" y="5234589"/>
            <a:ext cx="2102933" cy="646331"/>
          </a:xfrm>
          <a:prstGeom prst="rect">
            <a:avLst/>
          </a:prstGeom>
          <a:noFill/>
          <a:ln w="12700">
            <a:solidFill>
              <a:srgbClr val="094183"/>
            </a:solidFill>
          </a:ln>
        </p:spPr>
        <p:txBody>
          <a:bodyPr wrap="square" rtlCol="0">
            <a:spAutoFit/>
          </a:bodyPr>
          <a:lstStyle/>
          <a:p>
            <a:r>
              <a:rPr lang="en-GB" dirty="0"/>
              <a:t>PDF of blank </a:t>
            </a:r>
          </a:p>
          <a:p>
            <a:r>
              <a:rPr lang="en-GB" dirty="0"/>
              <a:t>Inspection </a:t>
            </a:r>
            <a:r>
              <a:rPr lang="en-GB" b="1" dirty="0"/>
              <a:t>Template</a:t>
            </a:r>
            <a:r>
              <a:rPr lang="en-GB" dirty="0"/>
              <a:t> </a:t>
            </a:r>
          </a:p>
        </p:txBody>
      </p:sp>
      <p:cxnSp>
        <p:nvCxnSpPr>
          <p:cNvPr id="81" name="Straight Arrow Connector 80"/>
          <p:cNvCxnSpPr>
            <a:stCxn id="80" idx="0"/>
          </p:cNvCxnSpPr>
          <p:nvPr/>
        </p:nvCxnSpPr>
        <p:spPr>
          <a:xfrm flipV="1">
            <a:off x="6438851" y="4728637"/>
            <a:ext cx="613633" cy="505952"/>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9200723" y="4957590"/>
            <a:ext cx="1921330" cy="923330"/>
          </a:xfrm>
          <a:prstGeom prst="rect">
            <a:avLst/>
          </a:prstGeom>
          <a:noFill/>
          <a:ln w="12700">
            <a:solidFill>
              <a:srgbClr val="094183"/>
            </a:solidFill>
          </a:ln>
        </p:spPr>
        <p:txBody>
          <a:bodyPr wrap="square" rtlCol="0">
            <a:spAutoFit/>
          </a:bodyPr>
          <a:lstStyle/>
          <a:p>
            <a:r>
              <a:rPr lang="en-GB" dirty="0"/>
              <a:t>Contact your Local </a:t>
            </a:r>
          </a:p>
          <a:p>
            <a:r>
              <a:rPr lang="en-GB" dirty="0"/>
              <a:t>Business Partner </a:t>
            </a:r>
          </a:p>
          <a:p>
            <a:r>
              <a:rPr lang="en-GB" dirty="0"/>
              <a:t>for assistance</a:t>
            </a:r>
          </a:p>
        </p:txBody>
      </p:sp>
      <p:cxnSp>
        <p:nvCxnSpPr>
          <p:cNvPr id="38" name="Straight Arrow Connector 37"/>
          <p:cNvCxnSpPr>
            <a:stCxn id="61" idx="0"/>
          </p:cNvCxnSpPr>
          <p:nvPr/>
        </p:nvCxnSpPr>
        <p:spPr>
          <a:xfrm flipV="1">
            <a:off x="8345520" y="4706510"/>
            <a:ext cx="604629" cy="515884"/>
          </a:xfrm>
          <a:prstGeom prst="straightConnector1">
            <a:avLst/>
          </a:prstGeom>
          <a:ln w="12700">
            <a:solidFill>
              <a:srgbClr val="094183"/>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905228" y="1567740"/>
            <a:ext cx="3216825" cy="646331"/>
          </a:xfrm>
          <a:prstGeom prst="rect">
            <a:avLst/>
          </a:prstGeom>
          <a:solidFill>
            <a:schemeClr val="accent6">
              <a:lumMod val="20000"/>
              <a:lumOff val="80000"/>
            </a:schemeClr>
          </a:solidFill>
          <a:ln w="12700">
            <a:solidFill>
              <a:srgbClr val="FF0000"/>
            </a:solidFill>
          </a:ln>
        </p:spPr>
        <p:txBody>
          <a:bodyPr wrap="square" rtlCol="0">
            <a:spAutoFit/>
          </a:bodyPr>
          <a:lstStyle/>
          <a:p>
            <a:pPr algn="ctr"/>
            <a:r>
              <a:rPr lang="en-AU" dirty="0"/>
              <a:t>Note: Coloured icons are active. Grey icons are inactive</a:t>
            </a:r>
            <a:r>
              <a:rPr lang="en-AU" i="1" dirty="0"/>
              <a:t>.</a:t>
            </a:r>
          </a:p>
        </p:txBody>
      </p:sp>
    </p:spTree>
    <p:extLst>
      <p:ext uri="{BB962C8B-B14F-4D97-AF65-F5344CB8AC3E}">
        <p14:creationId xmlns:p14="http://schemas.microsoft.com/office/powerpoint/2010/main" val="38630698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Email Notification</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GB" dirty="0"/>
              <a:t>The </a:t>
            </a:r>
            <a:r>
              <a:rPr lang="en-GB" i="1" dirty="0"/>
              <a:t>Checklists and Inspections </a:t>
            </a:r>
            <a:r>
              <a:rPr lang="en-GB" dirty="0"/>
              <a:t>workflow has one automatic email notification.</a:t>
            </a:r>
          </a:p>
          <a:p>
            <a:r>
              <a:rPr lang="en-GB" dirty="0"/>
              <a:t> This email will notify the </a:t>
            </a:r>
            <a:r>
              <a:rPr lang="en-GB" i="1" dirty="0"/>
              <a:t>Responsible Person </a:t>
            </a:r>
            <a:r>
              <a:rPr lang="en-GB" dirty="0"/>
              <a:t>that they have been assigned an </a:t>
            </a:r>
            <a:r>
              <a:rPr lang="en-GB" i="1" dirty="0"/>
              <a:t>Action Item </a:t>
            </a:r>
            <a:r>
              <a:rPr lang="en-GB" dirty="0"/>
              <a:t>in ERMS.</a:t>
            </a:r>
          </a:p>
          <a:p>
            <a:endParaRPr lang="en-GB" i="1"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12</a:t>
            </a:fld>
            <a:endParaRPr lang="en-AU" noProof="0"/>
          </a:p>
        </p:txBody>
      </p:sp>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39247" y="2470834"/>
            <a:ext cx="5762625" cy="3438525"/>
          </a:xfrm>
          <a:prstGeom prst="rect">
            <a:avLst/>
          </a:prstGeom>
          <a:noFill/>
          <a:ln w="317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2968036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dirty="0"/>
              <a:t>Please send feedback to </a:t>
            </a:r>
          </a:p>
          <a:p>
            <a:r>
              <a:rPr lang="en-AU" dirty="0"/>
              <a:t>ohs-enquiries@unimelb.edu.au</a:t>
            </a:r>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a:xfrm>
            <a:off x="500062" y="5394937"/>
            <a:ext cx="6179411" cy="1232286"/>
          </a:xfrm>
        </p:spPr>
        <p:txBody>
          <a:bodyPr>
            <a:normAutofit/>
          </a:bodyPr>
          <a:lstStyle/>
          <a:p>
            <a:r>
              <a:rPr lang="en-AU" dirty="0"/>
              <a:t>Health &amp; Safety</a:t>
            </a:r>
          </a:p>
          <a:p>
            <a:pPr lvl="1"/>
            <a:r>
              <a:rPr lang="en-AU" dirty="0"/>
              <a:t>University Services</a:t>
            </a:r>
          </a:p>
          <a:p>
            <a:pPr lvl="1"/>
            <a:endParaRPr lang="en-AU" dirty="0"/>
          </a:p>
          <a:p>
            <a:pPr lvl="1"/>
            <a:endParaRPr lang="en-AU" sz="1000" dirty="0"/>
          </a:p>
          <a:p>
            <a:pPr lvl="1"/>
            <a:r>
              <a:rPr lang="en-AU" sz="1000" dirty="0"/>
              <a:t>Published 5 March 2018</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dirty="0"/>
              <a:t>Identifier first line</a:t>
            </a:r>
          </a:p>
          <a:p>
            <a:pPr lvl="1"/>
            <a:r>
              <a:rPr lang="en-AU" dirty="0"/>
              <a:t>Second line</a:t>
            </a:r>
          </a:p>
        </p:txBody>
      </p:sp>
      <p:pic>
        <p:nvPicPr>
          <p:cNvPr id="8" name="Picture Placeholder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75684" y="1032581"/>
            <a:ext cx="5816316"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3" cstate="screen">
              <a:extLst>
                <a:ext uri="{28A0092B-C50C-407E-A947-70E740481C1C}">
                  <a14:useLocalDpi xmlns:a14="http://schemas.microsoft.com/office/drawing/2010/main"/>
                </a:ext>
              </a:extLst>
            </a:blip>
            <a:stretch>
              <a:fillRect/>
            </a:stretch>
          </a:blipFill>
        </p:spPr>
      </p:pic>
    </p:spTree>
    <p:extLst>
      <p:ext uri="{BB962C8B-B14F-4D97-AF65-F5344CB8AC3E}">
        <p14:creationId xmlns:p14="http://schemas.microsoft.com/office/powerpoint/2010/main" val="5474473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Background</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AU" dirty="0"/>
              <a:t>Launched in early 2017, the Enterprise Risk Management System (ERMS) replaced THEMIS as The University of Melbourne’s risk reporting tool.</a:t>
            </a:r>
          </a:p>
          <a:p>
            <a:r>
              <a:rPr lang="en-AU" dirty="0"/>
              <a:t>ERMS has a number of health and safety focused modules, including an Audit module. Launched in March 2018, </a:t>
            </a:r>
            <a:r>
              <a:rPr lang="en-AU" i="1" dirty="0"/>
              <a:t>Checklists and Inspections</a:t>
            </a:r>
            <a:r>
              <a:rPr lang="en-AU" dirty="0"/>
              <a:t> is the only section of the Audit module currently in use at the University.</a:t>
            </a:r>
          </a:p>
          <a:p>
            <a:pPr>
              <a:spcBef>
                <a:spcPts val="1800"/>
              </a:spcBef>
              <a:spcAft>
                <a:spcPts val="600"/>
              </a:spcAft>
            </a:pPr>
            <a:r>
              <a:rPr lang="en-AU" b="1" i="1" dirty="0"/>
              <a:t>Checklists and Inspections </a:t>
            </a:r>
            <a:r>
              <a:rPr lang="en-AU" b="1" dirty="0"/>
              <a:t>allows Workplace Inspections to be recorded online (including findings, actions, responsible person and due dates) providing easier monitoring and reporting for Business Units.</a:t>
            </a:r>
          </a:p>
          <a:p>
            <a:r>
              <a:rPr lang="en-AU" dirty="0"/>
              <a:t>A Workplace Inspection is a periodic inspection of a work area performed collaboratively by management and staff, to ensure the work area is kept free of hazards and potential hazards. Workplace inspections include local areas, public and shared spaces both inside and outside structures.</a:t>
            </a:r>
          </a:p>
          <a:p>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Tree>
    <p:extLst>
      <p:ext uri="{BB962C8B-B14F-4D97-AF65-F5344CB8AC3E}">
        <p14:creationId xmlns:p14="http://schemas.microsoft.com/office/powerpoint/2010/main" val="2873230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GB" dirty="0"/>
              <a:t>Online or Hardcopy</a:t>
            </a:r>
          </a:p>
        </p:txBody>
      </p:sp>
      <p:sp>
        <p:nvSpPr>
          <p:cNvPr id="4" name="Slide Number Placeholder 3"/>
          <p:cNvSpPr>
            <a:spLocks noGrp="1"/>
          </p:cNvSpPr>
          <p:nvPr>
            <p:ph type="sldNum" sz="quarter" idx="12"/>
          </p:nvPr>
        </p:nvSpPr>
        <p:spPr/>
        <p:txBody>
          <a:bodyPr/>
          <a:lstStyle/>
          <a:p>
            <a:fld id="{DC22DD25-61AE-413C-B4D2-EF2365C9B2E1}" type="slidenum">
              <a:rPr lang="en-AU" noProof="0" smtClean="0"/>
              <a:t>3</a:t>
            </a:fld>
            <a:endParaRPr lang="en-AU" noProof="0"/>
          </a:p>
        </p:txBody>
      </p:sp>
      <p:sp>
        <p:nvSpPr>
          <p:cNvPr id="7" name="Content Placeholder 6"/>
          <p:cNvSpPr>
            <a:spLocks noGrp="1"/>
          </p:cNvSpPr>
          <p:nvPr>
            <p:ph type="body" sz="quarter" idx="13"/>
          </p:nvPr>
        </p:nvSpPr>
        <p:spPr>
          <a:xfrm>
            <a:off x="316358" y="1950720"/>
            <a:ext cx="11408407" cy="4040885"/>
          </a:xfrm>
        </p:spPr>
        <p:txBody>
          <a:bodyPr/>
          <a:lstStyle/>
          <a:p>
            <a:r>
              <a:rPr lang="en-AU" b="1" dirty="0"/>
              <a:t>Computer</a:t>
            </a:r>
            <a:r>
              <a:rPr lang="en-AU" dirty="0"/>
              <a:t> </a:t>
            </a:r>
          </a:p>
          <a:p>
            <a:r>
              <a:rPr lang="en-AU" i="1" dirty="0"/>
              <a:t>Checklists &amp; Inspections </a:t>
            </a:r>
            <a:r>
              <a:rPr lang="en-AU" dirty="0"/>
              <a:t>in ERMS via direct weblink: </a:t>
            </a:r>
            <a:r>
              <a:rPr lang="en-AU" dirty="0"/>
              <a:t>https://www.riskcloud.net/prod/</a:t>
            </a:r>
          </a:p>
          <a:p>
            <a:r>
              <a:rPr lang="en-AU" dirty="0"/>
              <a:t> </a:t>
            </a:r>
          </a:p>
          <a:p>
            <a:endParaRPr lang="en-AU" dirty="0"/>
          </a:p>
          <a:p>
            <a:r>
              <a:rPr lang="en-AU" dirty="0"/>
              <a:t>Or visit the safety, staff or student websites - instructions on next slide.</a:t>
            </a:r>
          </a:p>
          <a:p>
            <a:endParaRPr lang="en-AU" b="1" dirty="0"/>
          </a:p>
          <a:p>
            <a:endParaRPr lang="en-AU" b="1" dirty="0"/>
          </a:p>
          <a:p>
            <a:r>
              <a:rPr lang="en-AU" b="1" dirty="0"/>
              <a:t>Tablet</a:t>
            </a:r>
          </a:p>
          <a:p>
            <a:r>
              <a:rPr lang="en-AU" dirty="0" err="1"/>
              <a:t>PocketAudit</a:t>
            </a:r>
            <a:r>
              <a:rPr lang="en-AU" dirty="0"/>
              <a:t> (requires initial setup) and login with University username and password.</a:t>
            </a:r>
          </a:p>
          <a:p>
            <a:endParaRPr lang="en-AU" b="1" dirty="0"/>
          </a:p>
          <a:p>
            <a:endParaRPr lang="en-AU" b="1" dirty="0"/>
          </a:p>
          <a:p>
            <a:endParaRPr lang="en-AU" b="1" dirty="0"/>
          </a:p>
          <a:p>
            <a:endParaRPr lang="en-AU" b="1" dirty="0"/>
          </a:p>
          <a:p>
            <a:pPr>
              <a:spcBef>
                <a:spcPts val="0"/>
              </a:spcBef>
            </a:pPr>
            <a:r>
              <a:rPr lang="en-AU" dirty="0"/>
              <a:t>Search for and select:          </a:t>
            </a:r>
            <a:r>
              <a:rPr lang="en-AU" b="1" dirty="0"/>
              <a:t>“Pocket Audit riskware”</a:t>
            </a:r>
          </a:p>
          <a:p>
            <a:endParaRPr lang="en-AU" b="1" dirty="0"/>
          </a:p>
          <a:p>
            <a:r>
              <a:rPr lang="en-AU" b="1" dirty="0"/>
              <a:t>Hardcopy form </a:t>
            </a:r>
          </a:p>
          <a:p>
            <a:r>
              <a:rPr lang="en-AU" dirty="0">
                <a:hlinkClick r:id="rId2"/>
              </a:rPr>
              <a:t>Workplace Inspection Checklist</a:t>
            </a:r>
            <a:r>
              <a:rPr lang="en-AU" dirty="0"/>
              <a:t>.</a:t>
            </a:r>
          </a:p>
          <a:p>
            <a:pPr marL="288000" indent="-288000">
              <a:buFont typeface="+mj-lt"/>
              <a:buAutoNum type="arabicPeriod"/>
            </a:pPr>
            <a:r>
              <a:rPr lang="en-AU" dirty="0"/>
              <a:t>Complete hardcopy form;</a:t>
            </a:r>
          </a:p>
          <a:p>
            <a:pPr marL="288000" indent="-288000">
              <a:buFont typeface="+mj-lt"/>
              <a:buAutoNum type="arabicPeriod"/>
            </a:pPr>
            <a:r>
              <a:rPr lang="en-AU" dirty="0"/>
              <a:t>Open </a:t>
            </a:r>
            <a:r>
              <a:rPr lang="en-AU" i="1" dirty="0"/>
              <a:t>Checklists and Inspections;</a:t>
            </a:r>
            <a:endParaRPr lang="en-AU" dirty="0"/>
          </a:p>
          <a:p>
            <a:pPr marL="288000" indent="-288000">
              <a:buFont typeface="+mj-lt"/>
              <a:buAutoNum type="arabicPeriod"/>
            </a:pPr>
            <a:r>
              <a:rPr lang="en-AU" dirty="0"/>
              <a:t>Complete the initial information page;</a:t>
            </a:r>
          </a:p>
          <a:p>
            <a:pPr marL="288000" indent="-288000">
              <a:buFont typeface="+mj-lt"/>
              <a:buAutoNum type="arabicPeriod"/>
            </a:pPr>
            <a:r>
              <a:rPr lang="en-AU" dirty="0"/>
              <a:t>On page 1 attach form, enter findings, action items, assign appropriate person and due date</a:t>
            </a:r>
            <a:r>
              <a:rPr lang="en-GB" dirty="0"/>
              <a:t>.</a:t>
            </a:r>
            <a:endParaRPr lang="en-AU" dirty="0"/>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358" y="3492595"/>
            <a:ext cx="2440447" cy="724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316358" y="1463322"/>
            <a:ext cx="11779848" cy="369332"/>
          </a:xfrm>
          <a:prstGeom prst="rect">
            <a:avLst/>
          </a:prstGeom>
          <a:noFill/>
        </p:spPr>
        <p:txBody>
          <a:bodyPr wrap="square" rtlCol="0">
            <a:spAutoFit/>
          </a:bodyPr>
          <a:lstStyle/>
          <a:p>
            <a:r>
              <a:rPr lang="en-AU" dirty="0"/>
              <a:t>A workplace inspection can be conducted a number of ways:</a:t>
            </a:r>
          </a:p>
        </p:txBody>
      </p:sp>
      <p:pic>
        <p:nvPicPr>
          <p:cNvPr id="1026" name="Picture 3" descr="cid:image005.jpg@01D3B343.3BA4E7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5837" y="3535734"/>
            <a:ext cx="1571488" cy="1362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78416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2307D6-18F7-429C-ABCC-DC488DB53CA7}"/>
              </a:ext>
            </a:extLst>
          </p:cNvPr>
          <p:cNvSpPr>
            <a:spLocks noGrp="1"/>
          </p:cNvSpPr>
          <p:nvPr>
            <p:ph type="title"/>
          </p:nvPr>
        </p:nvSpPr>
        <p:spPr/>
        <p:txBody>
          <a:bodyPr/>
          <a:lstStyle/>
          <a:p>
            <a:r>
              <a:rPr lang="en-AU" dirty="0"/>
              <a:t>Access - Gateways</a:t>
            </a:r>
          </a:p>
        </p:txBody>
      </p:sp>
      <p:sp>
        <p:nvSpPr>
          <p:cNvPr id="4" name="Slide Number Placeholder 3">
            <a:extLst>
              <a:ext uri="{FF2B5EF4-FFF2-40B4-BE49-F238E27FC236}">
                <a16:creationId xmlns:a16="http://schemas.microsoft.com/office/drawing/2014/main" id="{6F86DDF4-9C7E-4128-A2C9-BAE327C031FE}"/>
              </a:ext>
            </a:extLst>
          </p:cNvPr>
          <p:cNvSpPr>
            <a:spLocks noGrp="1"/>
          </p:cNvSpPr>
          <p:nvPr>
            <p:ph type="sldNum" sz="quarter" idx="12"/>
          </p:nvPr>
        </p:nvSpPr>
        <p:spPr/>
        <p:txBody>
          <a:bodyPr/>
          <a:lstStyle/>
          <a:p>
            <a:fld id="{DC22DD25-61AE-413C-B4D2-EF2365C9B2E1}" type="slidenum">
              <a:rPr lang="en-AU" noProof="0" smtClean="0"/>
              <a:pPr/>
              <a:t>4</a:t>
            </a:fld>
            <a:endParaRPr lang="en-AU" noProof="0"/>
          </a:p>
        </p:txBody>
      </p:sp>
      <p:sp>
        <p:nvSpPr>
          <p:cNvPr id="3" name="Text Placeholder 2">
            <a:extLst>
              <a:ext uri="{FF2B5EF4-FFF2-40B4-BE49-F238E27FC236}">
                <a16:creationId xmlns:a16="http://schemas.microsoft.com/office/drawing/2014/main" id="{867DCD27-4683-4135-9F7B-20EFABA76B3B}"/>
              </a:ext>
            </a:extLst>
          </p:cNvPr>
          <p:cNvSpPr>
            <a:spLocks noGrp="1"/>
          </p:cNvSpPr>
          <p:nvPr>
            <p:ph type="body" sz="quarter" idx="13"/>
          </p:nvPr>
        </p:nvSpPr>
        <p:spPr/>
        <p:txBody>
          <a:bodyPr/>
          <a:lstStyle/>
          <a:p>
            <a:pPr lvl="0"/>
            <a:r>
              <a:rPr lang="en-AU" b="1" dirty="0"/>
              <a:t>Health &amp; Safety</a:t>
            </a:r>
          </a:p>
          <a:p>
            <a:pPr lvl="0"/>
            <a:r>
              <a:rPr lang="en-AU" dirty="0">
                <a:hlinkClick r:id="rId2"/>
              </a:rPr>
              <a:t>safety.unimelb.edu.au</a:t>
            </a:r>
            <a:endParaRPr lang="en-AU" dirty="0"/>
          </a:p>
          <a:p>
            <a:pPr lvl="0">
              <a:spcBef>
                <a:spcPts val="0"/>
              </a:spcBef>
            </a:pPr>
            <a:r>
              <a:rPr lang="en-AU" dirty="0"/>
              <a:t>(no </a:t>
            </a:r>
            <a:r>
              <a:rPr lang="en-AU" dirty="0" err="1"/>
              <a:t>UoM</a:t>
            </a:r>
            <a:r>
              <a:rPr lang="en-AU" dirty="0"/>
              <a:t> ID required)</a:t>
            </a:r>
          </a:p>
          <a:p>
            <a:pPr lvl="0"/>
            <a:r>
              <a:rPr lang="en-AU" i="1" dirty="0"/>
              <a:t>Select</a:t>
            </a:r>
            <a:r>
              <a:rPr lang="en-AU" dirty="0"/>
              <a:t>: INCIDENT AND HAZARD REPORTING tab</a:t>
            </a:r>
          </a:p>
          <a:p>
            <a:pPr lvl="0"/>
            <a:r>
              <a:rPr lang="en-AU" i="1" dirty="0"/>
              <a:t>Select</a:t>
            </a:r>
            <a:r>
              <a:rPr lang="en-AU" dirty="0"/>
              <a:t>:</a:t>
            </a:r>
          </a:p>
          <a:p>
            <a:pPr lvl="0"/>
            <a:endParaRPr lang="en-AU" dirty="0"/>
          </a:p>
          <a:p>
            <a:pPr lvl="0"/>
            <a:endParaRPr lang="en-AU" dirty="0"/>
          </a:p>
          <a:p>
            <a:pPr lvl="0">
              <a:spcBef>
                <a:spcPts val="0"/>
              </a:spcBef>
            </a:pPr>
            <a:r>
              <a:rPr lang="en-AU" sz="1200" i="1" u="sng" dirty="0"/>
              <a:t>Note</a:t>
            </a:r>
            <a:r>
              <a:rPr lang="en-AU" sz="1200" i="1" dirty="0"/>
              <a:t>: This link takes users to the ERMS landing page/dashboard, not just incident and hazard reporting.</a:t>
            </a:r>
          </a:p>
          <a:p>
            <a:pPr lvl="0"/>
            <a:r>
              <a:rPr lang="en-AU" i="1" dirty="0"/>
              <a:t>Enter</a:t>
            </a:r>
            <a:r>
              <a:rPr lang="en-AU" dirty="0"/>
              <a:t>: Your </a:t>
            </a:r>
            <a:r>
              <a:rPr lang="en-AU" dirty="0" err="1"/>
              <a:t>UoM</a:t>
            </a:r>
            <a:r>
              <a:rPr lang="en-AU" dirty="0"/>
              <a:t> login details.</a:t>
            </a:r>
          </a:p>
          <a:p>
            <a:pPr lvl="0"/>
            <a:endParaRPr lang="en-AU" b="1" dirty="0"/>
          </a:p>
          <a:p>
            <a:pPr lvl="0"/>
            <a:r>
              <a:rPr lang="en-AU" b="1" dirty="0"/>
              <a:t>Staff Hub</a:t>
            </a:r>
          </a:p>
          <a:p>
            <a:pPr lvl="0"/>
            <a:r>
              <a:rPr lang="en-AU" dirty="0">
                <a:hlinkClick r:id="rId3"/>
              </a:rPr>
              <a:t>staff.unimelb.edu.au</a:t>
            </a:r>
            <a:endParaRPr lang="en-AU" dirty="0"/>
          </a:p>
          <a:p>
            <a:pPr lvl="0">
              <a:spcBef>
                <a:spcPts val="0"/>
              </a:spcBef>
            </a:pPr>
            <a:r>
              <a:rPr lang="en-AU" dirty="0"/>
              <a:t>(staff </a:t>
            </a:r>
            <a:r>
              <a:rPr lang="en-AU" dirty="0" err="1"/>
              <a:t>UoM</a:t>
            </a:r>
            <a:r>
              <a:rPr lang="en-AU" dirty="0"/>
              <a:t> ID required)</a:t>
            </a:r>
          </a:p>
          <a:p>
            <a:r>
              <a:rPr lang="en-AU" i="1" dirty="0"/>
              <a:t>Enter</a:t>
            </a:r>
            <a:r>
              <a:rPr lang="en-AU" dirty="0"/>
              <a:t>: Your </a:t>
            </a:r>
            <a:r>
              <a:rPr lang="en-AU" dirty="0" err="1"/>
              <a:t>UoM</a:t>
            </a:r>
            <a:r>
              <a:rPr lang="en-AU" dirty="0"/>
              <a:t> login details.</a:t>
            </a:r>
          </a:p>
          <a:p>
            <a:pPr lvl="0"/>
            <a:r>
              <a:rPr lang="en-AU" i="1" dirty="0"/>
              <a:t>Select</a:t>
            </a:r>
            <a:r>
              <a:rPr lang="en-AU" dirty="0"/>
              <a:t>: SYSTEMS</a:t>
            </a:r>
          </a:p>
          <a:p>
            <a:pPr lvl="0"/>
            <a:r>
              <a:rPr lang="en-AU" i="1" dirty="0"/>
              <a:t>Select</a:t>
            </a:r>
            <a:r>
              <a:rPr lang="en-AU" dirty="0"/>
              <a:t>:</a:t>
            </a:r>
          </a:p>
          <a:p>
            <a:pPr lvl="0"/>
            <a:endParaRPr lang="en-AU" dirty="0"/>
          </a:p>
          <a:p>
            <a:pPr lvl="0"/>
            <a:endParaRPr lang="en-AU" dirty="0"/>
          </a:p>
          <a:p>
            <a:pPr lvl="0"/>
            <a:endParaRPr lang="en-AU" dirty="0"/>
          </a:p>
          <a:p>
            <a:pPr lvl="0"/>
            <a:endParaRPr lang="en-AU" dirty="0"/>
          </a:p>
          <a:p>
            <a:pPr lvl="0"/>
            <a:r>
              <a:rPr lang="en-AU" b="1" dirty="0"/>
              <a:t>Students</a:t>
            </a:r>
          </a:p>
          <a:p>
            <a:pPr lvl="0"/>
            <a:r>
              <a:rPr lang="en-AU" dirty="0">
                <a:hlinkClick r:id="rId4"/>
              </a:rPr>
              <a:t>students.unimelb.edu.au</a:t>
            </a:r>
            <a:endParaRPr lang="en-AU" dirty="0"/>
          </a:p>
          <a:p>
            <a:pPr lvl="0">
              <a:spcBef>
                <a:spcPts val="0"/>
              </a:spcBef>
            </a:pPr>
            <a:r>
              <a:rPr lang="en-AU" dirty="0"/>
              <a:t>(no </a:t>
            </a:r>
            <a:r>
              <a:rPr lang="en-AU" dirty="0" err="1"/>
              <a:t>UoM</a:t>
            </a:r>
            <a:r>
              <a:rPr lang="en-AU" dirty="0"/>
              <a:t> ID required)</a:t>
            </a:r>
          </a:p>
          <a:p>
            <a:pPr lvl="0"/>
            <a:r>
              <a:rPr lang="en-AU" i="1" dirty="0"/>
              <a:t>Select</a:t>
            </a:r>
            <a:r>
              <a:rPr lang="en-AU" dirty="0"/>
              <a:t>: HEALTH &amp; WELLBEING</a:t>
            </a:r>
          </a:p>
          <a:p>
            <a:pPr lvl="0"/>
            <a:r>
              <a:rPr lang="en-AU" i="1" dirty="0"/>
              <a:t>Select</a:t>
            </a:r>
            <a:r>
              <a:rPr lang="en-AU" dirty="0"/>
              <a:t>: Support - Reporting an incident or hazard</a:t>
            </a:r>
          </a:p>
          <a:p>
            <a:pPr lvl="0"/>
            <a:r>
              <a:rPr lang="en-AU" dirty="0"/>
              <a:t>Opens the Health &amp; Safety website, </a:t>
            </a:r>
            <a:r>
              <a:rPr lang="en-AU" i="1" dirty="0"/>
              <a:t>Incident and Hazard Reporting</a:t>
            </a:r>
            <a:r>
              <a:rPr lang="en-AU" dirty="0"/>
              <a:t> page. Follow instructions under Health &amp; Safety.</a:t>
            </a:r>
          </a:p>
        </p:txBody>
      </p:sp>
      <p:pic>
        <p:nvPicPr>
          <p:cNvPr id="5" name="Picture 4"/>
          <p:cNvPicPr>
            <a:picLocks noChangeAspect="1"/>
          </p:cNvPicPr>
          <p:nvPr/>
        </p:nvPicPr>
        <p:blipFill>
          <a:blip r:embed="rId5"/>
          <a:stretch>
            <a:fillRect/>
          </a:stretch>
        </p:blipFill>
        <p:spPr>
          <a:xfrm>
            <a:off x="4259905" y="4064949"/>
            <a:ext cx="2867025" cy="1333500"/>
          </a:xfrm>
          <a:prstGeom prst="rect">
            <a:avLst/>
          </a:prstGeom>
        </p:spPr>
      </p:pic>
      <p:pic>
        <p:nvPicPr>
          <p:cNvPr id="6" name="Picture 5"/>
          <p:cNvPicPr>
            <a:picLocks noChangeAspect="1"/>
          </p:cNvPicPr>
          <p:nvPr/>
        </p:nvPicPr>
        <p:blipFill rotWithShape="1">
          <a:blip r:embed="rId6"/>
          <a:srcRect t="15578" b="13312"/>
          <a:stretch/>
        </p:blipFill>
        <p:spPr>
          <a:xfrm>
            <a:off x="316358" y="3852605"/>
            <a:ext cx="3164391" cy="791736"/>
          </a:xfrm>
          <a:prstGeom prst="rect">
            <a:avLst/>
          </a:prstGeom>
        </p:spPr>
      </p:pic>
      <p:sp>
        <p:nvSpPr>
          <p:cNvPr id="7" name="Arrow: Left 6"/>
          <p:cNvSpPr/>
          <p:nvPr/>
        </p:nvSpPr>
        <p:spPr>
          <a:xfrm>
            <a:off x="9143999" y="5188899"/>
            <a:ext cx="885825" cy="20955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271863328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GB" dirty="0"/>
              <a:t>Access – Users</a:t>
            </a:r>
            <a:endParaRPr lang="en-AU" dirty="0"/>
          </a:p>
        </p:txBody>
      </p:sp>
      <p:sp>
        <p:nvSpPr>
          <p:cNvPr id="6" name="Content Placeholder 5"/>
          <p:cNvSpPr>
            <a:spLocks noGrp="1"/>
          </p:cNvSpPr>
          <p:nvPr>
            <p:ph idx="1"/>
          </p:nvPr>
        </p:nvSpPr>
        <p:spPr/>
        <p:txBody>
          <a:bodyPr/>
          <a:lstStyle/>
          <a:p>
            <a:pPr lvl="0"/>
            <a:r>
              <a:rPr lang="en-AU" b="1" dirty="0"/>
              <a:t>General Access / Supervisor Access</a:t>
            </a:r>
          </a:p>
          <a:p>
            <a:pPr marL="342900" indent="-342900">
              <a:lnSpc>
                <a:spcPct val="80000"/>
              </a:lnSpc>
              <a:buFont typeface="Arial" panose="020B0604020202020204" pitchFamily="34" charset="0"/>
              <a:buChar char="•"/>
            </a:pPr>
            <a:r>
              <a:rPr lang="en-AU" dirty="0"/>
              <a:t>Conduct a Workplace Inspection</a:t>
            </a:r>
          </a:p>
          <a:p>
            <a:pPr marL="342900" indent="-342900">
              <a:lnSpc>
                <a:spcPct val="80000"/>
              </a:lnSpc>
              <a:buFont typeface="Arial" panose="020B0604020202020204" pitchFamily="34" charset="0"/>
              <a:buChar char="•"/>
            </a:pPr>
            <a:endParaRPr lang="en-AU" dirty="0"/>
          </a:p>
          <a:p>
            <a:pPr marL="342900" indent="-342900">
              <a:lnSpc>
                <a:spcPct val="80000"/>
              </a:lnSpc>
              <a:buFont typeface="Arial" panose="020B0604020202020204" pitchFamily="34" charset="0"/>
              <a:buChar char="•"/>
            </a:pPr>
            <a:endParaRPr lang="en-AU" dirty="0"/>
          </a:p>
          <a:p>
            <a:pPr marL="342900" indent="-342900">
              <a:lnSpc>
                <a:spcPct val="80000"/>
              </a:lnSpc>
              <a:buFont typeface="Arial" panose="020B0604020202020204" pitchFamily="34" charset="0"/>
              <a:buChar char="•"/>
            </a:pPr>
            <a:r>
              <a:rPr lang="en-AU" dirty="0"/>
              <a:t>Access </a:t>
            </a:r>
            <a:r>
              <a:rPr lang="en-AU" i="1" dirty="0"/>
              <a:t>Audit Register </a:t>
            </a:r>
            <a:r>
              <a:rPr lang="en-AU" dirty="0"/>
              <a:t>to view </a:t>
            </a:r>
            <a:r>
              <a:rPr lang="en-AU" i="1" dirty="0"/>
              <a:t>Checklists and Inspections </a:t>
            </a:r>
            <a:r>
              <a:rPr lang="en-AU" dirty="0"/>
              <a:t>status</a:t>
            </a:r>
          </a:p>
          <a:p>
            <a:pPr marL="342900" indent="-342900">
              <a:lnSpc>
                <a:spcPct val="80000"/>
              </a:lnSpc>
              <a:buFont typeface="Arial" panose="020B0604020202020204" pitchFamily="34" charset="0"/>
              <a:buChar char="•"/>
            </a:pPr>
            <a:endParaRPr lang="en-AU" dirty="0"/>
          </a:p>
          <a:p>
            <a:pPr marL="342900" indent="-342900">
              <a:lnSpc>
                <a:spcPct val="80000"/>
              </a:lnSpc>
              <a:buFont typeface="Arial" panose="020B0604020202020204" pitchFamily="34" charset="0"/>
              <a:buChar char="•"/>
            </a:pPr>
            <a:endParaRPr lang="en-AU" dirty="0"/>
          </a:p>
          <a:p>
            <a:pPr marL="342900" indent="-342900">
              <a:lnSpc>
                <a:spcPct val="80000"/>
              </a:lnSpc>
              <a:buFont typeface="Arial" panose="020B0604020202020204" pitchFamily="34" charset="0"/>
              <a:buChar char="•"/>
            </a:pPr>
            <a:r>
              <a:rPr lang="en-AU" dirty="0"/>
              <a:t>Review </a:t>
            </a:r>
            <a:r>
              <a:rPr lang="en-AU" i="1" dirty="0"/>
              <a:t>Action Items</a:t>
            </a:r>
            <a:endParaRPr lang="en-AU" dirty="0"/>
          </a:p>
          <a:p>
            <a:pPr marL="342900" indent="-342900">
              <a:lnSpc>
                <a:spcPct val="80000"/>
              </a:lnSpc>
              <a:buFont typeface="Arial" panose="020B0604020202020204" pitchFamily="34" charset="0"/>
              <a:buChar char="•"/>
            </a:pPr>
            <a:r>
              <a:rPr lang="en-AU" dirty="0"/>
              <a:t>Report on inspections undertaken</a:t>
            </a:r>
          </a:p>
          <a:p>
            <a:r>
              <a:rPr lang="en-AU" sz="1800" u="sng" dirty="0"/>
              <a:t>Note</a:t>
            </a:r>
            <a:r>
              <a:rPr lang="en-AU" sz="1800" dirty="0"/>
              <a:t>: Supervisor access is automatically assigned in ERMS based on </a:t>
            </a:r>
            <a:r>
              <a:rPr lang="en-AU" sz="1800" dirty="0" err="1"/>
              <a:t>UoM</a:t>
            </a:r>
            <a:r>
              <a:rPr lang="en-AU" sz="1800" dirty="0"/>
              <a:t> THEMIS data.</a:t>
            </a:r>
          </a:p>
          <a:p>
            <a:pPr lvl="0"/>
            <a:endParaRPr lang="en-AU" dirty="0"/>
          </a:p>
          <a:p>
            <a:pPr lvl="0"/>
            <a:endParaRPr lang="en-AU" dirty="0"/>
          </a:p>
          <a:p>
            <a:pPr lvl="0"/>
            <a:endParaRPr lang="en-AU" dirty="0"/>
          </a:p>
          <a:p>
            <a:pPr lvl="0"/>
            <a:endParaRPr lang="en-AU" dirty="0"/>
          </a:p>
          <a:p>
            <a:pPr lvl="0"/>
            <a:endParaRPr lang="en-AU" dirty="0"/>
          </a:p>
          <a:p>
            <a:pPr lvl="0"/>
            <a:endParaRPr lang="en-AU" dirty="0"/>
          </a:p>
          <a:p>
            <a:endParaRPr lang="en-AU" dirty="0"/>
          </a:p>
        </p:txBody>
      </p:sp>
      <p:sp>
        <p:nvSpPr>
          <p:cNvPr id="4" name="Slide Number Placeholder 3"/>
          <p:cNvSpPr>
            <a:spLocks noGrp="1"/>
          </p:cNvSpPr>
          <p:nvPr>
            <p:ph type="sldNum" sz="quarter" idx="12"/>
          </p:nvPr>
        </p:nvSpPr>
        <p:spPr/>
        <p:txBody>
          <a:bodyPr/>
          <a:lstStyle/>
          <a:p>
            <a:fld id="{DC22DD25-61AE-413C-B4D2-EF2365C9B2E1}" type="slidenum">
              <a:rPr lang="en-AU" noProof="0" smtClean="0"/>
              <a:t>5</a:t>
            </a:fld>
            <a:endParaRPr lang="en-AU" noProof="0"/>
          </a:p>
        </p:txBody>
      </p:sp>
      <p:sp>
        <p:nvSpPr>
          <p:cNvPr id="7" name="Content Placeholder 6"/>
          <p:cNvSpPr>
            <a:spLocks noGrp="1"/>
          </p:cNvSpPr>
          <p:nvPr>
            <p:ph idx="13"/>
          </p:nvPr>
        </p:nvSpPr>
        <p:spPr/>
        <p:txBody>
          <a:bodyPr/>
          <a:lstStyle/>
          <a:p>
            <a:r>
              <a:rPr lang="en-AU" b="1" dirty="0"/>
              <a:t>Super User Access:</a:t>
            </a:r>
          </a:p>
          <a:p>
            <a:r>
              <a:rPr lang="en-GB" dirty="0"/>
              <a:t>Same as Supervisor, plus</a:t>
            </a:r>
          </a:p>
          <a:p>
            <a:pPr marL="342900" indent="-342900">
              <a:buFont typeface="Arial" panose="020B0604020202020204" pitchFamily="34" charset="0"/>
              <a:buChar char="•"/>
            </a:pPr>
            <a:r>
              <a:rPr lang="en-GB" dirty="0"/>
              <a:t>Display </a:t>
            </a:r>
            <a:r>
              <a:rPr lang="en-GB" i="1" dirty="0"/>
              <a:t>Audit Register </a:t>
            </a:r>
            <a:r>
              <a:rPr lang="en-GB" dirty="0"/>
              <a:t>for responsible Business Unit/s (School/Faculty level)</a:t>
            </a:r>
          </a:p>
          <a:p>
            <a:pPr marL="342900" indent="-342900">
              <a:buFont typeface="Arial" panose="020B0604020202020204" pitchFamily="34" charset="0"/>
              <a:buChar char="•"/>
            </a:pPr>
            <a:r>
              <a:rPr lang="en-GB" dirty="0"/>
              <a:t>View, Action, Edit, an inspection</a:t>
            </a:r>
          </a:p>
          <a:p>
            <a:pPr marL="342900" indent="-342900">
              <a:buFont typeface="Arial" panose="020B0604020202020204" pitchFamily="34" charset="0"/>
              <a:buChar char="•"/>
            </a:pPr>
            <a:r>
              <a:rPr lang="en-GB" dirty="0"/>
              <a:t>Monitor inspections and assist Supervisors</a:t>
            </a:r>
          </a:p>
          <a:p>
            <a:pPr marL="342900" indent="-342900">
              <a:buFont typeface="Arial" panose="020B0604020202020204" pitchFamily="34" charset="0"/>
              <a:buChar char="•"/>
            </a:pPr>
            <a:r>
              <a:rPr lang="en-GB" dirty="0"/>
              <a:t>Report on inspections for Business Unit/s</a:t>
            </a:r>
          </a:p>
          <a:p>
            <a:endParaRPr lang="en-AU" u="sng" dirty="0"/>
          </a:p>
          <a:p>
            <a:endParaRPr lang="en-AU" sz="1000" u="sng" dirty="0"/>
          </a:p>
          <a:p>
            <a:r>
              <a:rPr lang="en-AU" sz="1800" u="sng" dirty="0"/>
              <a:t>Note</a:t>
            </a:r>
            <a:r>
              <a:rPr lang="en-AU" sz="1800" dirty="0"/>
              <a:t>: Super User access is restricted to Health &amp; Safety Business Partners. </a:t>
            </a:r>
          </a:p>
        </p:txBody>
      </p:sp>
      <p:pic>
        <p:nvPicPr>
          <p:cNvPr id="1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8017" y="2275684"/>
            <a:ext cx="2440447" cy="724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88017" y="3612993"/>
            <a:ext cx="2261023" cy="83522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9906716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AU" dirty="0"/>
              <a:t>Dashboard Changes</a:t>
            </a:r>
            <a:endParaRPr lang="en-GB" dirty="0"/>
          </a:p>
        </p:txBody>
      </p:sp>
      <p:sp>
        <p:nvSpPr>
          <p:cNvPr id="7" name="Content Placeholder 6"/>
          <p:cNvSpPr>
            <a:spLocks noGrp="1"/>
          </p:cNvSpPr>
          <p:nvPr>
            <p:ph idx="1"/>
          </p:nvPr>
        </p:nvSpPr>
        <p:spPr/>
        <p:txBody>
          <a:bodyPr/>
          <a:lstStyle/>
          <a:p>
            <a:r>
              <a:rPr lang="en-GB" b="1" dirty="0"/>
              <a:t>Supervisor / Super User Dashboard</a:t>
            </a:r>
          </a:p>
          <a:p>
            <a:endParaRPr lang="en-GB" b="1" dirty="0"/>
          </a:p>
          <a:p>
            <a:endParaRPr lang="en-GB" b="1" dirty="0"/>
          </a:p>
          <a:p>
            <a:endParaRPr lang="en-GB" b="1" dirty="0"/>
          </a:p>
          <a:p>
            <a:endParaRPr lang="en-GB" b="1" dirty="0"/>
          </a:p>
          <a:p>
            <a:endParaRPr lang="en-GB" b="1" dirty="0"/>
          </a:p>
          <a:p>
            <a:endParaRPr lang="en-GB" b="1" dirty="0"/>
          </a:p>
          <a:p>
            <a:endParaRPr lang="en-GB" b="1" dirty="0"/>
          </a:p>
          <a:p>
            <a:r>
              <a:rPr lang="en-GB" dirty="0"/>
              <a:t>Please do </a:t>
            </a:r>
            <a:r>
              <a:rPr lang="en-GB" b="1" dirty="0"/>
              <a:t>not</a:t>
            </a:r>
            <a:r>
              <a:rPr lang="en-GB" dirty="0"/>
              <a:t> use the </a:t>
            </a:r>
            <a:r>
              <a:rPr lang="en-GB" i="1" dirty="0"/>
              <a:t>Feedback</a:t>
            </a:r>
            <a:r>
              <a:rPr lang="en-GB" dirty="0"/>
              <a:t>   option in ERMS. </a:t>
            </a:r>
          </a:p>
          <a:p>
            <a:r>
              <a:rPr lang="en-GB" dirty="0"/>
              <a:t>Email feedback to ohs-enquiries@unimelb.edu.au</a:t>
            </a:r>
          </a:p>
          <a:p>
            <a:endParaRPr lang="en-GB" dirty="0"/>
          </a:p>
          <a:p>
            <a:endParaRPr lang="en-GB" dirty="0"/>
          </a:p>
        </p:txBody>
      </p:sp>
      <p:sp>
        <p:nvSpPr>
          <p:cNvPr id="4" name="Slide Number Placeholder 3"/>
          <p:cNvSpPr>
            <a:spLocks noGrp="1"/>
          </p:cNvSpPr>
          <p:nvPr>
            <p:ph type="sldNum" sz="quarter" idx="12"/>
          </p:nvPr>
        </p:nvSpPr>
        <p:spPr/>
        <p:txBody>
          <a:bodyPr/>
          <a:lstStyle/>
          <a:p>
            <a:fld id="{DC22DD25-61AE-413C-B4D2-EF2365C9B2E1}" type="slidenum">
              <a:rPr lang="en-AU" noProof="0" smtClean="0"/>
              <a:t>6</a:t>
            </a:fld>
            <a:endParaRPr lang="en-AU" noProof="0"/>
          </a:p>
        </p:txBody>
      </p:sp>
      <p:pic>
        <p:nvPicPr>
          <p:cNvPr id="9" name="Picture 3"/>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784861" y="2087669"/>
            <a:ext cx="4625340" cy="23573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4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45052" y="1600871"/>
            <a:ext cx="4544568" cy="20402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4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45052" y="3696458"/>
            <a:ext cx="4564571" cy="20442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2" name="Straight Arrow Connector 11"/>
          <p:cNvCxnSpPr/>
          <p:nvPr/>
        </p:nvCxnSpPr>
        <p:spPr>
          <a:xfrm flipV="1">
            <a:off x="4013886" y="3040380"/>
            <a:ext cx="2364054" cy="60074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3165389" y="3977461"/>
            <a:ext cx="3212551" cy="30621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9" name="Multiply 28"/>
          <p:cNvSpPr/>
          <p:nvPr/>
        </p:nvSpPr>
        <p:spPr>
          <a:xfrm>
            <a:off x="10478296" y="1857366"/>
            <a:ext cx="393486" cy="99697"/>
          </a:xfrm>
          <a:prstGeom prst="mathMultiply">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150"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817336" y="1857366"/>
            <a:ext cx="1667203" cy="90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3"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682038" y="3960010"/>
            <a:ext cx="1811551" cy="9830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51" name="Picture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89071" y="5012500"/>
            <a:ext cx="1067642" cy="3534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Multiply 37"/>
          <p:cNvSpPr/>
          <p:nvPr/>
        </p:nvSpPr>
        <p:spPr>
          <a:xfrm>
            <a:off x="10478296" y="3960010"/>
            <a:ext cx="393486" cy="99697"/>
          </a:xfrm>
          <a:prstGeom prst="mathMultiply">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5088838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Checklists and Inspections</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r>
              <a:rPr lang="en-AU" b="1" dirty="0"/>
              <a:t>Checklist &amp; Inspections Library</a:t>
            </a:r>
          </a:p>
          <a:p>
            <a:r>
              <a:rPr lang="en-AU" dirty="0"/>
              <a:t>Select: </a:t>
            </a:r>
          </a:p>
          <a:p>
            <a:pPr>
              <a:spcBef>
                <a:spcPts val="0"/>
              </a:spcBef>
            </a:pPr>
            <a:r>
              <a:rPr lang="en-AU" sz="1800" dirty="0"/>
              <a:t>Health &amp; Safety – Workplace Inspection Checklist (v1) </a:t>
            </a:r>
          </a:p>
          <a:p>
            <a:endParaRPr lang="en-AU" dirty="0"/>
          </a:p>
          <a:p>
            <a:endParaRPr lang="en-AU" dirty="0"/>
          </a:p>
          <a:p>
            <a:endParaRPr lang="en-AU" dirty="0"/>
          </a:p>
          <a:p>
            <a:endParaRPr lang="en-AU" dirty="0"/>
          </a:p>
          <a:p>
            <a:endParaRPr lang="en-AU" dirty="0"/>
          </a:p>
          <a:p>
            <a:r>
              <a:rPr lang="en-AU" dirty="0"/>
              <a:t>       Required fields. The system will not progress unless information is entered in these sections.</a:t>
            </a:r>
          </a:p>
          <a:p>
            <a:r>
              <a:rPr lang="en-GB" dirty="0"/>
              <a:t>       Searchable University data</a:t>
            </a:r>
          </a:p>
          <a:p>
            <a:pPr>
              <a:spcBef>
                <a:spcPts val="0"/>
              </a:spcBef>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7</a:t>
            </a:fld>
            <a:endParaRPr lang="en-AU" noProof="0"/>
          </a:p>
        </p:txBody>
      </p:sp>
      <p:sp>
        <p:nvSpPr>
          <p:cNvPr id="5" name="Content Placeholder 4"/>
          <p:cNvSpPr>
            <a:spLocks noGrp="1"/>
          </p:cNvSpPr>
          <p:nvPr>
            <p:ph idx="13"/>
          </p:nvPr>
        </p:nvSpPr>
        <p:spPr/>
        <p:txBody>
          <a:bodyPr/>
          <a:lstStyle/>
          <a:p>
            <a:r>
              <a:rPr lang="en-GB" b="1" dirty="0"/>
              <a:t>Information page</a:t>
            </a:r>
          </a:p>
          <a:p>
            <a:endParaRPr lang="en-GB" dirty="0"/>
          </a:p>
          <a:p>
            <a:endParaRPr lang="en-GB" dirty="0"/>
          </a:p>
          <a:p>
            <a:endParaRPr lang="en-GB" dirty="0"/>
          </a:p>
          <a:p>
            <a:endParaRPr lang="en-GB" dirty="0"/>
          </a:p>
          <a:p>
            <a:endParaRPr lang="en-GB" dirty="0"/>
          </a:p>
          <a:p>
            <a:endParaRPr lang="en-GB" dirty="0"/>
          </a:p>
          <a:p>
            <a:endParaRPr lang="en-GB" dirty="0"/>
          </a:p>
          <a:p>
            <a:r>
              <a:rPr lang="en-GB" dirty="0"/>
              <a:t>        Reference information – add a description to differentiate inspections. 	</a:t>
            </a:r>
          </a:p>
        </p:txBody>
      </p:sp>
      <p:pic>
        <p:nvPicPr>
          <p:cNvPr id="10" name="Picture 9"/>
          <p:cNvPicPr>
            <a:picLocks noChangeAspect="1"/>
          </p:cNvPicPr>
          <p:nvPr/>
        </p:nvPicPr>
        <p:blipFill>
          <a:blip r:embed="rId2"/>
          <a:stretch>
            <a:fillRect/>
          </a:stretch>
        </p:blipFill>
        <p:spPr>
          <a:xfrm>
            <a:off x="420022" y="4906976"/>
            <a:ext cx="296522" cy="292721"/>
          </a:xfrm>
          <a:prstGeom prst="rect">
            <a:avLst/>
          </a:prstGeom>
          <a:ln>
            <a:solidFill>
              <a:schemeClr val="tx1"/>
            </a:solidFill>
          </a:ln>
        </p:spPr>
      </p:pic>
      <p:pic>
        <p:nvPicPr>
          <p:cNvPr id="717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29739" y="2640951"/>
            <a:ext cx="2216729" cy="21193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61760" y="1945943"/>
            <a:ext cx="4213860" cy="25164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3"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023" y="5557388"/>
            <a:ext cx="296521" cy="30146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7174"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40883" y="5032453"/>
            <a:ext cx="300957" cy="29337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cxnSp>
        <p:nvCxnSpPr>
          <p:cNvPr id="14" name="Straight Arrow Connector 13"/>
          <p:cNvCxnSpPr>
            <a:stCxn id="7174" idx="0"/>
          </p:cNvCxnSpPr>
          <p:nvPr/>
        </p:nvCxnSpPr>
        <p:spPr>
          <a:xfrm flipV="1">
            <a:off x="6591362" y="4327071"/>
            <a:ext cx="150478" cy="705382"/>
          </a:xfrm>
          <a:prstGeom prst="straightConnector1">
            <a:avLst/>
          </a:prstGeom>
          <a:ln w="9525">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57182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Information Page Specifics </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8</a:t>
            </a:fld>
            <a:endParaRPr lang="en-AU" noProof="0"/>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type="body" sz="quarter" idx="13"/>
          </p:nvPr>
        </p:nvSpPr>
        <p:spPr/>
        <p:txBody>
          <a:bodyPr/>
          <a:lstStyle/>
          <a:p>
            <a:r>
              <a:rPr lang="en-AU" b="1" dirty="0"/>
              <a:t>Location</a:t>
            </a:r>
          </a:p>
          <a:p>
            <a:r>
              <a:rPr lang="en-AU" dirty="0"/>
              <a:t>Drill down to actual location, then click Select:</a:t>
            </a:r>
          </a:p>
          <a:p>
            <a:endParaRPr lang="en-AU" dirty="0"/>
          </a:p>
          <a:p>
            <a:endParaRPr lang="en-AU" dirty="0"/>
          </a:p>
          <a:p>
            <a:endParaRPr lang="en-AU" dirty="0"/>
          </a:p>
          <a:p>
            <a:pPr>
              <a:spcBef>
                <a:spcPts val="2400"/>
              </a:spcBef>
            </a:pPr>
            <a:r>
              <a:rPr lang="en-AU" dirty="0"/>
              <a:t>Multiple locations can be selected if required:</a:t>
            </a:r>
          </a:p>
          <a:p>
            <a:endParaRPr lang="en-AU" b="1" dirty="0"/>
          </a:p>
          <a:p>
            <a:endParaRPr lang="en-AU" b="1" dirty="0"/>
          </a:p>
          <a:p>
            <a:r>
              <a:rPr lang="en-AU" b="1" dirty="0"/>
              <a:t>Business Unit</a:t>
            </a:r>
          </a:p>
          <a:p>
            <a:r>
              <a:rPr lang="en-AU" dirty="0"/>
              <a:t>Drill down to actual business unit, then click Select. </a:t>
            </a:r>
          </a:p>
          <a:p>
            <a:endParaRPr lang="en-AU" dirty="0"/>
          </a:p>
          <a:p>
            <a:endParaRPr lang="en-AU" dirty="0"/>
          </a:p>
          <a:p>
            <a:endParaRPr lang="en-AU" sz="1400" dirty="0"/>
          </a:p>
          <a:p>
            <a:endParaRPr lang="en-AU" sz="1400" dirty="0"/>
          </a:p>
          <a:p>
            <a:endParaRPr lang="en-AU" sz="1400" dirty="0"/>
          </a:p>
          <a:p>
            <a:endParaRPr lang="en-AU" sz="1400" dirty="0"/>
          </a:p>
          <a:p>
            <a:pPr>
              <a:spcBef>
                <a:spcPts val="0"/>
              </a:spcBef>
            </a:pPr>
            <a:r>
              <a:rPr lang="en-AU" dirty="0"/>
              <a:t>Single business unit option only.</a:t>
            </a:r>
          </a:p>
          <a:p>
            <a:endParaRPr lang="en-AU" dirty="0"/>
          </a:p>
          <a:p>
            <a:r>
              <a:rPr lang="en-AU" b="1" dirty="0"/>
              <a:t>Reference information</a:t>
            </a:r>
          </a:p>
          <a:p>
            <a:r>
              <a:rPr lang="en-GB" dirty="0"/>
              <a:t>Free text description.</a:t>
            </a:r>
          </a:p>
          <a:p>
            <a:r>
              <a:rPr lang="en-GB" dirty="0"/>
              <a:t>Use an agreed naming convention for the description, inspections can be easily located by others in the local area. </a:t>
            </a:r>
          </a:p>
          <a:p>
            <a:pPr>
              <a:spcBef>
                <a:spcPts val="600"/>
              </a:spcBef>
            </a:pPr>
            <a:r>
              <a:rPr lang="en-GB" sz="1500" dirty="0"/>
              <a:t>(</a:t>
            </a:r>
            <a:r>
              <a:rPr lang="en-GB" sz="1500" dirty="0" err="1"/>
              <a:t>ie</a:t>
            </a:r>
            <a:r>
              <a:rPr lang="en-GB" sz="1500" dirty="0"/>
              <a:t>. Inspection Type – Business Unit – Building, Level, Room – date)</a:t>
            </a:r>
          </a:p>
          <a:p>
            <a:endParaRPr lang="en-AU" dirty="0"/>
          </a:p>
          <a:p>
            <a:r>
              <a:rPr lang="en-AU" dirty="0"/>
              <a:t>Click </a:t>
            </a:r>
            <a:r>
              <a:rPr lang="en-AU" i="1" dirty="0"/>
              <a:t>Next</a:t>
            </a:r>
            <a:r>
              <a:rPr lang="en-AU" dirty="0"/>
              <a:t>        to begin the inspection.</a:t>
            </a:r>
          </a:p>
        </p:txBody>
      </p:sp>
      <p:pic>
        <p:nvPicPr>
          <p:cNvPr id="819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3615" y="4846733"/>
            <a:ext cx="3457157" cy="114300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200"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3823" y="2690226"/>
            <a:ext cx="3513476" cy="18708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201"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994" y="2708961"/>
            <a:ext cx="3436795" cy="143852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Oval 13"/>
          <p:cNvSpPr/>
          <p:nvPr/>
        </p:nvSpPr>
        <p:spPr>
          <a:xfrm>
            <a:off x="4274291" y="3296025"/>
            <a:ext cx="472439" cy="30634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202"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63823" y="5166837"/>
            <a:ext cx="3513477" cy="67365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204" name="Picture 1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99244" y="4665343"/>
            <a:ext cx="333375" cy="4095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Oval 17"/>
          <p:cNvSpPr/>
          <p:nvPr/>
        </p:nvSpPr>
        <p:spPr>
          <a:xfrm>
            <a:off x="470263" y="3275051"/>
            <a:ext cx="472439" cy="306348"/>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777816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Conduct an Inspection</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391796" y="1475527"/>
            <a:ext cx="11408407" cy="4376944"/>
          </a:xfrm>
        </p:spPr>
        <p:txBody>
          <a:bodyPr/>
          <a:lstStyle/>
          <a:p>
            <a:r>
              <a:rPr lang="en-AU" b="1" dirty="0"/>
              <a:t>Conduct an inspection - Page 1</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9</a:t>
            </a:fld>
            <a:endParaRPr lang="en-AU" noProof="0"/>
          </a:p>
        </p:txBody>
      </p:sp>
      <p:pic>
        <p:nvPicPr>
          <p:cNvPr id="921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396" b="10784"/>
          <a:stretch/>
        </p:blipFill>
        <p:spPr bwMode="auto">
          <a:xfrm>
            <a:off x="903693" y="1974055"/>
            <a:ext cx="10384614" cy="37109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4328160" y="2857771"/>
            <a:ext cx="5875020" cy="338554"/>
          </a:xfrm>
          <a:prstGeom prst="rect">
            <a:avLst/>
          </a:prstGeom>
          <a:noFill/>
          <a:ln w="12700">
            <a:solidFill>
              <a:srgbClr val="FF0000"/>
            </a:solidFill>
          </a:ln>
        </p:spPr>
        <p:txBody>
          <a:bodyPr wrap="square" rtlCol="0">
            <a:spAutoFit/>
          </a:bodyPr>
          <a:lstStyle/>
          <a:p>
            <a:r>
              <a:rPr lang="en-GB" sz="1600" dirty="0"/>
              <a:t>Select inspection (audit) participants via the data search or free text.</a:t>
            </a:r>
          </a:p>
        </p:txBody>
      </p:sp>
      <p:sp>
        <p:nvSpPr>
          <p:cNvPr id="21" name="Oval 20"/>
          <p:cNvSpPr/>
          <p:nvPr/>
        </p:nvSpPr>
        <p:spPr>
          <a:xfrm>
            <a:off x="10355580" y="3185636"/>
            <a:ext cx="335280" cy="251460"/>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TextBox 22"/>
          <p:cNvSpPr txBox="1"/>
          <p:nvPr/>
        </p:nvSpPr>
        <p:spPr>
          <a:xfrm>
            <a:off x="4488180" y="3700462"/>
            <a:ext cx="6195060" cy="338554"/>
          </a:xfrm>
          <a:prstGeom prst="rect">
            <a:avLst/>
          </a:prstGeom>
          <a:noFill/>
          <a:ln w="12700">
            <a:solidFill>
              <a:srgbClr val="FF0000"/>
            </a:solidFill>
          </a:ln>
        </p:spPr>
        <p:txBody>
          <a:bodyPr wrap="square" rtlCol="0">
            <a:spAutoFit/>
          </a:bodyPr>
          <a:lstStyle/>
          <a:p>
            <a:r>
              <a:rPr lang="en-GB" sz="1600" dirty="0"/>
              <a:t>Start and End dates default to current day – can be changed as required. </a:t>
            </a:r>
          </a:p>
        </p:txBody>
      </p:sp>
      <p:sp>
        <p:nvSpPr>
          <p:cNvPr id="25" name="Oval 24"/>
          <p:cNvSpPr/>
          <p:nvPr/>
        </p:nvSpPr>
        <p:spPr>
          <a:xfrm>
            <a:off x="2293620" y="3663999"/>
            <a:ext cx="335280" cy="251460"/>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Oval 25"/>
          <p:cNvSpPr/>
          <p:nvPr/>
        </p:nvSpPr>
        <p:spPr>
          <a:xfrm>
            <a:off x="3992880" y="3663999"/>
            <a:ext cx="335280" cy="251460"/>
          </a:xfrm>
          <a:prstGeom prst="ellipse">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Box 26"/>
          <p:cNvSpPr txBox="1"/>
          <p:nvPr/>
        </p:nvSpPr>
        <p:spPr>
          <a:xfrm>
            <a:off x="1066800" y="5570695"/>
            <a:ext cx="9875520" cy="338554"/>
          </a:xfrm>
          <a:prstGeom prst="rect">
            <a:avLst/>
          </a:prstGeom>
          <a:noFill/>
          <a:ln w="12700">
            <a:solidFill>
              <a:srgbClr val="FF0000"/>
            </a:solidFill>
          </a:ln>
        </p:spPr>
        <p:txBody>
          <a:bodyPr wrap="square" rtlCol="0">
            <a:spAutoFit/>
          </a:bodyPr>
          <a:lstStyle/>
          <a:p>
            <a:r>
              <a:rPr lang="en-GB" sz="1600" dirty="0"/>
              <a:t>Select </a:t>
            </a:r>
            <a:r>
              <a:rPr lang="en-GB" sz="1600" b="1" dirty="0"/>
              <a:t>Yes</a:t>
            </a:r>
            <a:r>
              <a:rPr lang="en-GB" sz="1600" dirty="0"/>
              <a:t> if completing inspection online; Select </a:t>
            </a:r>
            <a:r>
              <a:rPr lang="en-GB" sz="1600" b="1" dirty="0"/>
              <a:t>No</a:t>
            </a:r>
            <a:r>
              <a:rPr lang="en-GB" sz="1600" dirty="0"/>
              <a:t> if completed offline (attach form, enter action items, etc. here).</a:t>
            </a:r>
          </a:p>
        </p:txBody>
      </p:sp>
    </p:spTree>
    <p:extLst>
      <p:ext uri="{BB962C8B-B14F-4D97-AF65-F5344CB8AC3E}">
        <p14:creationId xmlns:p14="http://schemas.microsoft.com/office/powerpoint/2010/main" val="1999932470"/>
      </p:ext>
    </p:extLst>
  </p:cSld>
  <p:clrMapOvr>
    <a:masterClrMapping/>
  </p:clrMapOvr>
</p:sld>
</file>

<file path=ppt/theme/theme1.xml><?xml version="1.0" encoding="utf-8"?>
<a:theme xmlns:a="http://schemas.openxmlformats.org/drawingml/2006/main" name="Presentation - Incident Hazard Reporting - General">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F5ED6AF3-CBA5-4D18-BF25-A100EEA87EED}"/>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0601FF72-15A4-48EF-AA2C-9E6661A93D1A}"/>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EDD415D5-D9EE-4B3A-845D-F0627850F753}"/>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Presentation - Incident Hazard Reporting - General</Template>
  <TotalTime>534</TotalTime>
  <Words>844</Words>
  <Application>Microsoft Office PowerPoint</Application>
  <PresentationFormat>Widescreen</PresentationFormat>
  <Paragraphs>204</Paragraphs>
  <Slides>13</Slides>
  <Notes>0</Notes>
  <HiddenSlides>0</HiddenSlides>
  <MMClips>0</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13</vt:i4>
      </vt:variant>
    </vt:vector>
  </HeadingPairs>
  <TitlesOfParts>
    <vt:vector size="19" baseType="lpstr">
      <vt:lpstr>Arial</vt:lpstr>
      <vt:lpstr>Calibri</vt:lpstr>
      <vt:lpstr>Georgia</vt:lpstr>
      <vt:lpstr>Presentation - Incident Hazard Reporting - General</vt:lpstr>
      <vt:lpstr>University of Melbourne Patterns</vt:lpstr>
      <vt:lpstr>University of Melbourne-Layout B</vt:lpstr>
      <vt:lpstr>PowerPoint Presentation</vt:lpstr>
      <vt:lpstr>Background</vt:lpstr>
      <vt:lpstr>Online or Hardcopy</vt:lpstr>
      <vt:lpstr>Access - Gateways</vt:lpstr>
      <vt:lpstr>Access – Users</vt:lpstr>
      <vt:lpstr>Dashboard Changes</vt:lpstr>
      <vt:lpstr>Checklists and Inspections</vt:lpstr>
      <vt:lpstr>Information Page Specifics </vt:lpstr>
      <vt:lpstr>Conduct an Inspection</vt:lpstr>
      <vt:lpstr>Conduct an Inspection</vt:lpstr>
      <vt:lpstr>Conduct an Inspection</vt:lpstr>
      <vt:lpstr>Email Notification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tprice19@tpg.com.au</dc:creator>
  <cp:lastModifiedBy>VERITY Fisher</cp:lastModifiedBy>
  <cp:revision>58</cp:revision>
  <dcterms:created xsi:type="dcterms:W3CDTF">2018-03-04T00:09:34Z</dcterms:created>
  <dcterms:modified xsi:type="dcterms:W3CDTF">2018-03-05T03:56:07Z</dcterms:modified>
</cp:coreProperties>
</file>